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8" r:id="rId3"/>
    <p:sldId id="257" r:id="rId4"/>
    <p:sldId id="289" r:id="rId5"/>
    <p:sldId id="290" r:id="rId6"/>
    <p:sldId id="291" r:id="rId7"/>
    <p:sldId id="262" r:id="rId8"/>
    <p:sldId id="285" r:id="rId9"/>
    <p:sldId id="286" r:id="rId10"/>
    <p:sldId id="287" r:id="rId11"/>
    <p:sldId id="288" r:id="rId12"/>
    <p:sldId id="264" r:id="rId13"/>
    <p:sldId id="282" r:id="rId14"/>
    <p:sldId id="283" r:id="rId15"/>
    <p:sldId id="284" r:id="rId16"/>
    <p:sldId id="281" r:id="rId17"/>
    <p:sldId id="280" r:id="rId18"/>
  </p:sldIdLst>
  <p:sldSz cx="9144000" cy="5143500" type="screen16x9"/>
  <p:notesSz cx="6858000" cy="9144000"/>
  <p:embeddedFontLst>
    <p:embeddedFont>
      <p:font typeface="Montserrat" panose="020B0604020202020204" charset="0"/>
      <p:regular r:id="rId20"/>
      <p:bold r:id="rId21"/>
    </p:embeddedFont>
    <p:embeddedFont>
      <p:font typeface="Karla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ğuz Kağan EREN" initials="OKE" lastIdx="1" clrIdx="0">
    <p:extLst>
      <p:ext uri="{19B8F6BF-5375-455C-9EA6-DF929625EA0E}">
        <p15:presenceInfo xmlns:p15="http://schemas.microsoft.com/office/powerpoint/2012/main" userId="a8ff97c8e3038e7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CC35"/>
    <a:srgbClr val="CDDC39"/>
    <a:srgbClr val="F44336"/>
    <a:srgbClr val="9C27B0"/>
    <a:srgbClr val="ECD937"/>
    <a:srgbClr val="FFE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D400A7-0BE8-4454-A334-EDEAE59F427A}">
  <a:tblStyle styleId="{D1D400A7-0BE8-4454-A334-EDEAE59F427A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911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9492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978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079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345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279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364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736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125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44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1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Shape 33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8" name="Shape 38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841000" y="1578025"/>
            <a:ext cx="2671800" cy="24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3673842" y="1578025"/>
            <a:ext cx="2671800" cy="24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4" name="Shape 44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841000" y="1600975"/>
            <a:ext cx="2094900" cy="2410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3043281" y="1600975"/>
            <a:ext cx="2094900" cy="2410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3"/>
          </p:nvPr>
        </p:nvSpPr>
        <p:spPr>
          <a:xfrm>
            <a:off x="5245562" y="1600975"/>
            <a:ext cx="2094900" cy="2410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9" name="Shape 59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199" cy="47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199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8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661552" y="1718211"/>
            <a:ext cx="7309630" cy="1181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 </a:t>
            </a:r>
            <a:br>
              <a:rPr lang="en" dirty="0" smtClean="0"/>
            </a:br>
            <a:r>
              <a:rPr lang="en" dirty="0" smtClean="0">
                <a:solidFill>
                  <a:srgbClr val="00BCD4"/>
                </a:solidFill>
              </a:rPr>
              <a:t>Life Simulation</a:t>
            </a:r>
            <a:endParaRPr lang="en" dirty="0"/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2" y="50500"/>
            <a:ext cx="1376443" cy="1266866"/>
          </a:xfrm>
          <a:prstGeom prst="rect">
            <a:avLst/>
          </a:prstGeom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71" y="2900210"/>
            <a:ext cx="3056671" cy="666786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6422190" y="2993278"/>
            <a:ext cx="1874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Oğuz Kağan EREN</a:t>
            </a:r>
            <a:endParaRPr lang="tr-TR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71" y="3660064"/>
            <a:ext cx="3056671" cy="666786"/>
          </a:xfrm>
          <a:prstGeom prst="rect">
            <a:avLst/>
          </a:prstGeom>
        </p:spPr>
      </p:pic>
      <p:sp>
        <p:nvSpPr>
          <p:cNvPr id="17" name="Metin kutusu 16"/>
          <p:cNvSpPr txBox="1"/>
          <p:nvPr/>
        </p:nvSpPr>
        <p:spPr>
          <a:xfrm>
            <a:off x="6422190" y="3753132"/>
            <a:ext cx="1758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Alihan</a:t>
            </a:r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BÜYÜKÖZ</a:t>
            </a:r>
            <a:endParaRPr lang="tr-TR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8" name="Resim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71" y="4441666"/>
            <a:ext cx="3056671" cy="666786"/>
          </a:xfrm>
          <a:prstGeom prst="rect">
            <a:avLst/>
          </a:prstGeom>
        </p:spPr>
      </p:pic>
      <p:sp>
        <p:nvSpPr>
          <p:cNvPr id="19" name="Metin kutusu 18"/>
          <p:cNvSpPr txBox="1"/>
          <p:nvPr/>
        </p:nvSpPr>
        <p:spPr>
          <a:xfrm>
            <a:off x="6422190" y="4534734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Ahmet </a:t>
            </a:r>
            <a:r>
              <a:rPr lang="en-US" b="1" spc="5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Talat</a:t>
            </a:r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GEDİKLİ</a:t>
            </a:r>
            <a:endParaRPr lang="tr-TR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/>
          <p:cNvSpPr/>
          <p:nvPr/>
        </p:nvSpPr>
        <p:spPr>
          <a:xfrm>
            <a:off x="669098" y="499730"/>
            <a:ext cx="6639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b="1" dirty="0">
                <a:solidFill>
                  <a:srgbClr val="999999"/>
                </a:solidFill>
                <a:latin typeface="Montserrat"/>
                <a:sym typeface="Montserrat"/>
              </a:rPr>
              <a:t>How did we do</a:t>
            </a:r>
            <a:r>
              <a:rPr lang="en" sz="2400" b="1" dirty="0" smtClean="0">
                <a:solidFill>
                  <a:srgbClr val="999999"/>
                </a:solidFill>
                <a:latin typeface="Montserrat"/>
                <a:sym typeface="Montserrat"/>
              </a:rPr>
              <a:t> in the </a:t>
            </a:r>
            <a:r>
              <a:rPr lang="en" sz="2400" b="1" dirty="0" smtClean="0">
                <a:solidFill>
                  <a:srgbClr val="F44336"/>
                </a:solidFill>
                <a:latin typeface="Montserrat"/>
                <a:sym typeface="Montserrat"/>
              </a:rPr>
              <a:t>third week</a:t>
            </a:r>
            <a:r>
              <a:rPr lang="en-US" sz="2400" b="1" dirty="0" smtClean="0">
                <a:solidFill>
                  <a:srgbClr val="999999"/>
                </a:solidFill>
                <a:latin typeface="Montserrat"/>
                <a:sym typeface="Montserrat"/>
              </a:rPr>
              <a:t>?</a:t>
            </a:r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1139687" y="132521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10" name="Shape 392"/>
          <p:cNvSpPr txBox="1">
            <a:spLocks/>
          </p:cNvSpPr>
          <p:nvPr/>
        </p:nvSpPr>
        <p:spPr>
          <a:xfrm>
            <a:off x="669098" y="1240595"/>
            <a:ext cx="5506415" cy="11646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342900" indent="-342900">
              <a:spcBef>
                <a:spcPts val="0"/>
              </a:spcBef>
            </a:pPr>
            <a:r>
              <a:rPr lang="en-US" dirty="0"/>
              <a:t>Preparing to presentation </a:t>
            </a:r>
            <a:endParaRPr lang="en-US" dirty="0" smtClean="0"/>
          </a:p>
          <a:p>
            <a:pPr marL="342900" indent="-342900">
              <a:spcBef>
                <a:spcPts val="0"/>
              </a:spcBef>
            </a:pPr>
            <a:r>
              <a:rPr lang="en-US" dirty="0" smtClean="0"/>
              <a:t>Practicing </a:t>
            </a:r>
            <a:r>
              <a:rPr lang="en-US" dirty="0"/>
              <a:t>the </a:t>
            </a:r>
            <a:r>
              <a:rPr lang="en-US" dirty="0" err="1"/>
              <a:t>seperate</a:t>
            </a:r>
            <a:r>
              <a:rPr lang="en-US" dirty="0"/>
              <a:t> lines of </a:t>
            </a:r>
            <a:r>
              <a:rPr lang="en-US" dirty="0" smtClean="0"/>
              <a:t>ourselves</a:t>
            </a:r>
          </a:p>
          <a:p>
            <a:pPr marL="342900" indent="-342900">
              <a:spcBef>
                <a:spcPts val="0"/>
              </a:spcBef>
            </a:pPr>
            <a:r>
              <a:rPr lang="en-US" dirty="0"/>
              <a:t>Using different styles of for, while and function statements</a:t>
            </a:r>
            <a:r>
              <a:rPr lang="en-US" dirty="0" smtClean="0"/>
              <a:t>.</a:t>
            </a:r>
          </a:p>
          <a:p>
            <a:pPr marL="342900" indent="-342900">
              <a:spcBef>
                <a:spcPts val="0"/>
              </a:spcBef>
            </a:pPr>
            <a:r>
              <a:rPr lang="en-US" dirty="0"/>
              <a:t>This was a brain-burning experience for most of us</a:t>
            </a:r>
            <a:endParaRPr lang="en-US" dirty="0" smtClean="0"/>
          </a:p>
        </p:txBody>
      </p:sp>
      <p:pic>
        <p:nvPicPr>
          <p:cNvPr id="14" name="Resi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695" y="2981080"/>
            <a:ext cx="748273" cy="89614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Resim 14"/>
          <p:cNvPicPr>
            <a:picLocks noChangeAspect="1"/>
          </p:cNvPicPr>
          <p:nvPr/>
        </p:nvPicPr>
        <p:blipFill rotWithShape="1">
          <a:blip r:embed="rId4"/>
          <a:srcRect b="3651"/>
          <a:stretch/>
        </p:blipFill>
        <p:spPr>
          <a:xfrm>
            <a:off x="7821990" y="3621422"/>
            <a:ext cx="782178" cy="93674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Resi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0492" y="4089796"/>
            <a:ext cx="736680" cy="88785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770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tr-TR" dirty="0" err="1" smtClean="0">
                <a:solidFill>
                  <a:srgbClr val="F44336"/>
                </a:solidFill>
              </a:rPr>
              <a:t>Evalua</a:t>
            </a:r>
            <a:r>
              <a:rPr lang="en-US" dirty="0" err="1" smtClean="0">
                <a:solidFill>
                  <a:srgbClr val="F44336"/>
                </a:solidFill>
              </a:rPr>
              <a:t>tion</a:t>
            </a:r>
            <a:endParaRPr lang="en" dirty="0">
              <a:solidFill>
                <a:srgbClr val="F44336"/>
              </a:solidFill>
            </a:endParaRPr>
          </a:p>
        </p:txBody>
      </p:sp>
      <p:grpSp>
        <p:nvGrpSpPr>
          <p:cNvPr id="405" name="Shape 405"/>
          <p:cNvGrpSpPr/>
          <p:nvPr/>
        </p:nvGrpSpPr>
        <p:grpSpPr>
          <a:xfrm>
            <a:off x="349678" y="869068"/>
            <a:ext cx="449032" cy="449032"/>
            <a:chOff x="2594050" y="1631825"/>
            <a:chExt cx="439625" cy="439625"/>
          </a:xfrm>
        </p:grpSpPr>
        <p:sp>
          <p:nvSpPr>
            <p:cNvPr id="406" name="Shape 40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" name="Shape 392"/>
          <p:cNvSpPr txBox="1">
            <a:spLocks/>
          </p:cNvSpPr>
          <p:nvPr/>
        </p:nvSpPr>
        <p:spPr>
          <a:xfrm>
            <a:off x="747192" y="1546830"/>
            <a:ext cx="5506415" cy="22830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342900" indent="-342900">
              <a:spcBef>
                <a:spcPts val="0"/>
              </a:spcBef>
            </a:pPr>
            <a:r>
              <a:rPr lang="en-US" dirty="0"/>
              <a:t>As the project is done, we necessarily evaluated what we have done for the project. </a:t>
            </a:r>
            <a:endParaRPr lang="en-US" dirty="0" smtClean="0"/>
          </a:p>
          <a:p>
            <a:pPr marL="342900" indent="-342900">
              <a:spcBef>
                <a:spcPts val="0"/>
              </a:spcBef>
            </a:pPr>
            <a:r>
              <a:rPr lang="en-US" dirty="0"/>
              <a:t>Even though the project is done, we still learn so much when thinking about ‘what more could it </a:t>
            </a:r>
            <a:r>
              <a:rPr lang="en-US" dirty="0" smtClean="0"/>
              <a:t>contain’.</a:t>
            </a:r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 rotWithShape="1">
          <a:blip r:embed="rId3"/>
          <a:srcRect l="63969" t="4944" r="1364" b="58715"/>
          <a:stretch/>
        </p:blipFill>
        <p:spPr>
          <a:xfrm flipH="1">
            <a:off x="6903190" y="3884306"/>
            <a:ext cx="1404087" cy="113664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Resim 10"/>
          <p:cNvPicPr>
            <a:picLocks noChangeAspect="1"/>
          </p:cNvPicPr>
          <p:nvPr/>
        </p:nvPicPr>
        <p:blipFill rotWithShape="1">
          <a:blip r:embed="rId3"/>
          <a:srcRect t="49178" r="54698" b="2312"/>
          <a:stretch/>
        </p:blipFill>
        <p:spPr>
          <a:xfrm flipH="1">
            <a:off x="6903190" y="2519124"/>
            <a:ext cx="1475143" cy="121981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Resim 11"/>
          <p:cNvPicPr>
            <a:picLocks noChangeAspect="1"/>
          </p:cNvPicPr>
          <p:nvPr/>
        </p:nvPicPr>
        <p:blipFill rotWithShape="1">
          <a:blip r:embed="rId3"/>
          <a:srcRect l="26254" t="842" r="54317" b="49826"/>
          <a:stretch/>
        </p:blipFill>
        <p:spPr>
          <a:xfrm flipH="1">
            <a:off x="6061157" y="3634800"/>
            <a:ext cx="706936" cy="138614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499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tin kutusu 6"/>
          <p:cNvSpPr txBox="1"/>
          <p:nvPr/>
        </p:nvSpPr>
        <p:spPr>
          <a:xfrm>
            <a:off x="762001" y="1689653"/>
            <a:ext cx="634500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6000" b="1" dirty="0" smtClean="0">
                <a:solidFill>
                  <a:srgbClr val="999999"/>
                </a:solidFill>
                <a:latin typeface="Montserrat"/>
                <a:sym typeface="Montserrat"/>
              </a:rPr>
              <a:t>Problems</a:t>
            </a:r>
          </a:p>
          <a:p>
            <a:r>
              <a:rPr lang="en" sz="6000" b="1" dirty="0" smtClean="0">
                <a:solidFill>
                  <a:srgbClr val="9C27B0"/>
                </a:solidFill>
                <a:latin typeface="Montserrat"/>
                <a:sym typeface="Montserrat"/>
              </a:rPr>
              <a:t>ENCOUNTERED</a:t>
            </a:r>
            <a:endParaRPr lang="tr-TR" dirty="0">
              <a:solidFill>
                <a:srgbClr val="9C27B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6971157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How did we </a:t>
            </a:r>
            <a:r>
              <a:rPr lang="en" dirty="0">
                <a:solidFill>
                  <a:srgbClr val="9C27B0"/>
                </a:solidFill>
              </a:rPr>
              <a:t>rotate</a:t>
            </a:r>
            <a:r>
              <a:rPr lang="en" dirty="0" smtClean="0"/>
              <a:t> </a:t>
            </a:r>
            <a:r>
              <a:rPr lang="tr-TR" dirty="0"/>
              <a:t>a </a:t>
            </a:r>
            <a:r>
              <a:rPr lang="tr-TR" dirty="0" err="1"/>
              <a:t>specific</a:t>
            </a:r>
            <a:r>
              <a:rPr lang="tr-TR" dirty="0"/>
              <a:t> </a:t>
            </a:r>
            <a:r>
              <a:rPr lang="tr-TR" dirty="0" err="1" smtClean="0"/>
              <a:t>particl</a:t>
            </a:r>
            <a:r>
              <a:rPr lang="en-US" dirty="0" smtClean="0"/>
              <a:t>e?</a:t>
            </a:r>
            <a:endParaRPr lang="en" dirty="0">
              <a:solidFill>
                <a:srgbClr val="9C27B0"/>
              </a:solidFill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077" y="1386315"/>
            <a:ext cx="4841283" cy="3134140"/>
          </a:xfrm>
          <a:prstGeom prst="rect">
            <a:avLst/>
          </a:prstGeom>
        </p:spPr>
      </p:pic>
      <p:sp>
        <p:nvSpPr>
          <p:cNvPr id="17" name="Shape 380"/>
          <p:cNvSpPr/>
          <p:nvPr/>
        </p:nvSpPr>
        <p:spPr>
          <a:xfrm>
            <a:off x="1598578" y="1351357"/>
            <a:ext cx="4871018" cy="379214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23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 23"/>
          <p:cNvGrpSpPr/>
          <p:nvPr/>
        </p:nvGrpSpPr>
        <p:grpSpPr>
          <a:xfrm rot="5400000">
            <a:off x="4120455" y="2079962"/>
            <a:ext cx="1805611" cy="1754326"/>
            <a:chOff x="930705" y="2075453"/>
            <a:chExt cx="1805611" cy="1754326"/>
          </a:xfrm>
        </p:grpSpPr>
        <p:sp>
          <p:nvSpPr>
            <p:cNvPr id="25" name="Dikdörtgen 24"/>
            <p:cNvSpPr/>
            <p:nvPr/>
          </p:nvSpPr>
          <p:spPr>
            <a:xfrm rot="5400000">
              <a:off x="1568468" y="1437692"/>
              <a:ext cx="530087" cy="180560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6" name="Dikdörtgen 25"/>
            <p:cNvSpPr/>
            <p:nvPr/>
          </p:nvSpPr>
          <p:spPr>
            <a:xfrm rot="5400000">
              <a:off x="1568467" y="2046318"/>
              <a:ext cx="530087" cy="1805609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7" name="Dikdörtgen 26"/>
            <p:cNvSpPr/>
            <p:nvPr/>
          </p:nvSpPr>
          <p:spPr>
            <a:xfrm rot="5400000">
              <a:off x="1568466" y="2661931"/>
              <a:ext cx="530087" cy="1805609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grpSp>
        <p:nvGrpSpPr>
          <p:cNvPr id="10" name="Grup 9"/>
          <p:cNvGrpSpPr/>
          <p:nvPr/>
        </p:nvGrpSpPr>
        <p:grpSpPr>
          <a:xfrm>
            <a:off x="1474044" y="2062200"/>
            <a:ext cx="1805611" cy="1754326"/>
            <a:chOff x="930705" y="2075453"/>
            <a:chExt cx="1805611" cy="1754326"/>
          </a:xfrm>
        </p:grpSpPr>
        <p:sp>
          <p:nvSpPr>
            <p:cNvPr id="13" name="Dikdörtgen 12"/>
            <p:cNvSpPr/>
            <p:nvPr/>
          </p:nvSpPr>
          <p:spPr>
            <a:xfrm rot="5400000">
              <a:off x="1568468" y="1437692"/>
              <a:ext cx="530087" cy="180560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4" name="Dikdörtgen 13"/>
            <p:cNvSpPr/>
            <p:nvPr/>
          </p:nvSpPr>
          <p:spPr>
            <a:xfrm rot="5400000">
              <a:off x="1568467" y="2046318"/>
              <a:ext cx="530087" cy="1805609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5" name="Dikdörtgen 14"/>
            <p:cNvSpPr/>
            <p:nvPr/>
          </p:nvSpPr>
          <p:spPr>
            <a:xfrm rot="5400000">
              <a:off x="1568466" y="2661931"/>
              <a:ext cx="530087" cy="1805609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6971157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How did we </a:t>
            </a:r>
            <a:r>
              <a:rPr lang="en" dirty="0">
                <a:solidFill>
                  <a:srgbClr val="9C27B0"/>
                </a:solidFill>
              </a:rPr>
              <a:t>rotate</a:t>
            </a:r>
            <a:r>
              <a:rPr lang="en" dirty="0" smtClean="0"/>
              <a:t> </a:t>
            </a:r>
            <a:r>
              <a:rPr lang="tr-TR" dirty="0"/>
              <a:t>a </a:t>
            </a:r>
            <a:r>
              <a:rPr lang="tr-TR" dirty="0" err="1"/>
              <a:t>specific</a:t>
            </a:r>
            <a:r>
              <a:rPr lang="tr-TR" dirty="0"/>
              <a:t> </a:t>
            </a:r>
            <a:r>
              <a:rPr lang="tr-TR" dirty="0" err="1" smtClean="0"/>
              <a:t>particl</a:t>
            </a:r>
            <a:r>
              <a:rPr lang="en-US" dirty="0" smtClean="0"/>
              <a:t>e?</a:t>
            </a:r>
            <a:endParaRPr lang="en" dirty="0">
              <a:solidFill>
                <a:srgbClr val="9C27B0"/>
              </a:solidFill>
            </a:endParaRPr>
          </a:p>
        </p:txBody>
      </p:sp>
      <p:sp>
        <p:nvSpPr>
          <p:cNvPr id="2" name="Metin kutusu 1"/>
          <p:cNvSpPr txBox="1"/>
          <p:nvPr/>
        </p:nvSpPr>
        <p:spPr>
          <a:xfrm>
            <a:off x="1384339" y="2008403"/>
            <a:ext cx="2365513" cy="1854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00"/>
              </a:lnSpc>
            </a:pPr>
            <a:r>
              <a:rPr lang="en-US" sz="3600" dirty="0" smtClean="0">
                <a:solidFill>
                  <a:schemeClr val="bg1"/>
                </a:solidFill>
              </a:rPr>
              <a:t>00 01 02</a:t>
            </a:r>
          </a:p>
          <a:p>
            <a:pPr>
              <a:lnSpc>
                <a:spcPts val="4700"/>
              </a:lnSpc>
            </a:pPr>
            <a:r>
              <a:rPr lang="en-US" sz="3600" dirty="0" smtClean="0">
                <a:solidFill>
                  <a:schemeClr val="bg1"/>
                </a:solidFill>
              </a:rPr>
              <a:t>10 11 12</a:t>
            </a:r>
          </a:p>
          <a:p>
            <a:pPr>
              <a:lnSpc>
                <a:spcPts val="4700"/>
              </a:lnSpc>
            </a:pPr>
            <a:r>
              <a:rPr lang="en-US" sz="3600" dirty="0" smtClean="0">
                <a:solidFill>
                  <a:schemeClr val="bg1"/>
                </a:solidFill>
              </a:rPr>
              <a:t>20 21 22</a:t>
            </a:r>
            <a:endParaRPr lang="tr-TR" sz="3600" dirty="0">
              <a:solidFill>
                <a:schemeClr val="bg1"/>
              </a:solidFill>
            </a:endParaRPr>
          </a:p>
        </p:txBody>
      </p:sp>
      <p:sp>
        <p:nvSpPr>
          <p:cNvPr id="6" name="Metin kutusu 5"/>
          <p:cNvSpPr txBox="1"/>
          <p:nvPr/>
        </p:nvSpPr>
        <p:spPr>
          <a:xfrm>
            <a:off x="4075911" y="2054320"/>
            <a:ext cx="23655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chemeClr val="bg1"/>
                </a:solidFill>
              </a:rPr>
              <a:t>20 10 00</a:t>
            </a:r>
          </a:p>
          <a:p>
            <a:r>
              <a:rPr lang="en-US" sz="3500" dirty="0" smtClean="0">
                <a:solidFill>
                  <a:schemeClr val="bg1"/>
                </a:solidFill>
              </a:rPr>
              <a:t>21 11 01</a:t>
            </a:r>
          </a:p>
          <a:p>
            <a:r>
              <a:rPr lang="en-US" sz="3500" dirty="0" smtClean="0">
                <a:solidFill>
                  <a:schemeClr val="bg1"/>
                </a:solidFill>
              </a:rPr>
              <a:t>22 12 02</a:t>
            </a:r>
            <a:endParaRPr lang="tr-TR" sz="3500" dirty="0">
              <a:solidFill>
                <a:schemeClr val="bg1"/>
              </a:solidFill>
            </a:endParaRPr>
          </a:p>
        </p:txBody>
      </p:sp>
      <p:sp>
        <p:nvSpPr>
          <p:cNvPr id="9" name="Metin kutusu 8"/>
          <p:cNvSpPr txBox="1"/>
          <p:nvPr/>
        </p:nvSpPr>
        <p:spPr>
          <a:xfrm>
            <a:off x="1650602" y="1600535"/>
            <a:ext cx="1200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C27B0"/>
                </a:solidFill>
                <a:latin typeface="Montserrat"/>
                <a:ea typeface="Montserrat"/>
                <a:cs typeface="Montserrat"/>
                <a:sym typeface="Montserrat"/>
              </a:rPr>
              <a:t>matrix</a:t>
            </a:r>
            <a:endParaRPr lang="tr-TR" sz="2400" b="1" dirty="0">
              <a:solidFill>
                <a:srgbClr val="9C27B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Metin kutusu 18"/>
          <p:cNvSpPr txBox="1"/>
          <p:nvPr/>
        </p:nvSpPr>
        <p:spPr>
          <a:xfrm>
            <a:off x="4016115" y="1597132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9C27B0"/>
                </a:solidFill>
                <a:latin typeface="Montserrat"/>
                <a:ea typeface="Montserrat"/>
                <a:cs typeface="Montserrat"/>
                <a:sym typeface="Montserrat"/>
              </a:rPr>
              <a:t>tempMatrix</a:t>
            </a:r>
            <a:endParaRPr lang="tr-TR" sz="2400" b="1" dirty="0">
              <a:solidFill>
                <a:srgbClr val="9C27B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9972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6971157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 smtClean="0">
                <a:solidFill>
                  <a:srgbClr val="9C27B0"/>
                </a:solidFill>
              </a:rPr>
              <a:t>Our Solution</a:t>
            </a:r>
            <a:endParaRPr lang="en" dirty="0">
              <a:solidFill>
                <a:srgbClr val="9C27B0"/>
              </a:solidFill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00" y="1879185"/>
            <a:ext cx="4248743" cy="1981477"/>
          </a:xfrm>
          <a:prstGeom prst="rect">
            <a:avLst/>
          </a:prstGeom>
        </p:spPr>
      </p:pic>
      <p:grpSp>
        <p:nvGrpSpPr>
          <p:cNvPr id="7" name="Grup 6"/>
          <p:cNvGrpSpPr/>
          <p:nvPr/>
        </p:nvGrpSpPr>
        <p:grpSpPr>
          <a:xfrm>
            <a:off x="4784036" y="969700"/>
            <a:ext cx="2294525" cy="1031498"/>
            <a:chOff x="1384339" y="2008403"/>
            <a:chExt cx="4989180" cy="1947512"/>
          </a:xfrm>
        </p:grpSpPr>
        <p:grpSp>
          <p:nvGrpSpPr>
            <p:cNvPr id="16" name="Grup 15"/>
            <p:cNvGrpSpPr/>
            <p:nvPr/>
          </p:nvGrpSpPr>
          <p:grpSpPr>
            <a:xfrm rot="5400000">
              <a:off x="4120455" y="2079962"/>
              <a:ext cx="1805611" cy="1754326"/>
              <a:chOff x="930705" y="2075453"/>
              <a:chExt cx="1805611" cy="1754326"/>
            </a:xfrm>
          </p:grpSpPr>
          <p:sp>
            <p:nvSpPr>
              <p:cNvPr id="17" name="Dikdörtgen 16"/>
              <p:cNvSpPr/>
              <p:nvPr/>
            </p:nvSpPr>
            <p:spPr>
              <a:xfrm rot="5400000">
                <a:off x="1568468" y="1437692"/>
                <a:ext cx="530087" cy="180560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8" name="Dikdörtgen 17"/>
              <p:cNvSpPr/>
              <p:nvPr/>
            </p:nvSpPr>
            <p:spPr>
              <a:xfrm rot="5400000">
                <a:off x="1568467" y="2046318"/>
                <a:ext cx="530087" cy="180560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9" name="Dikdörtgen 18"/>
              <p:cNvSpPr/>
              <p:nvPr/>
            </p:nvSpPr>
            <p:spPr>
              <a:xfrm rot="5400000">
                <a:off x="1568466" y="2661931"/>
                <a:ext cx="530087" cy="180560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grpSp>
          <p:nvGrpSpPr>
            <p:cNvPr id="20" name="Grup 19"/>
            <p:cNvGrpSpPr/>
            <p:nvPr/>
          </p:nvGrpSpPr>
          <p:grpSpPr>
            <a:xfrm>
              <a:off x="1474044" y="2062200"/>
              <a:ext cx="1805611" cy="1754326"/>
              <a:chOff x="930705" y="2075453"/>
              <a:chExt cx="1805611" cy="1754326"/>
            </a:xfrm>
          </p:grpSpPr>
          <p:sp>
            <p:nvSpPr>
              <p:cNvPr id="21" name="Dikdörtgen 20"/>
              <p:cNvSpPr/>
              <p:nvPr/>
            </p:nvSpPr>
            <p:spPr>
              <a:xfrm rot="5400000">
                <a:off x="1568468" y="1437692"/>
                <a:ext cx="530087" cy="180560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2" name="Dikdörtgen 21"/>
              <p:cNvSpPr/>
              <p:nvPr/>
            </p:nvSpPr>
            <p:spPr>
              <a:xfrm rot="5400000">
                <a:off x="1568467" y="2046318"/>
                <a:ext cx="530087" cy="180560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23" name="Dikdörtgen 22"/>
              <p:cNvSpPr/>
              <p:nvPr/>
            </p:nvSpPr>
            <p:spPr>
              <a:xfrm rot="5400000">
                <a:off x="1568466" y="2661931"/>
                <a:ext cx="530087" cy="180560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</p:grpSp>
        <p:sp>
          <p:nvSpPr>
            <p:cNvPr id="24" name="Metin kutusu 23"/>
            <p:cNvSpPr txBox="1"/>
            <p:nvPr/>
          </p:nvSpPr>
          <p:spPr>
            <a:xfrm>
              <a:off x="1384339" y="2008403"/>
              <a:ext cx="2365513" cy="1606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 smtClean="0">
                  <a:solidFill>
                    <a:schemeClr val="bg1"/>
                  </a:solidFill>
                </a:rPr>
                <a:t>00 01 02</a:t>
              </a:r>
            </a:p>
            <a:p>
              <a:pPr>
                <a:lnSpc>
                  <a:spcPct val="150000"/>
                </a:lnSpc>
              </a:pPr>
              <a:r>
                <a:rPr lang="en-US" dirty="0" smtClean="0">
                  <a:solidFill>
                    <a:schemeClr val="bg1"/>
                  </a:solidFill>
                </a:rPr>
                <a:t>10 11 12</a:t>
              </a:r>
            </a:p>
            <a:p>
              <a:pPr>
                <a:lnSpc>
                  <a:spcPct val="150000"/>
                </a:lnSpc>
              </a:pPr>
              <a:r>
                <a:rPr lang="en-US" dirty="0" smtClean="0">
                  <a:solidFill>
                    <a:schemeClr val="bg1"/>
                  </a:solidFill>
                </a:rPr>
                <a:t>20 21 22</a:t>
              </a:r>
              <a:endParaRPr lang="tr-TR" dirty="0">
                <a:solidFill>
                  <a:schemeClr val="bg1"/>
                </a:solidFill>
              </a:endParaRPr>
            </a:p>
          </p:txBody>
        </p:sp>
        <p:sp>
          <p:nvSpPr>
            <p:cNvPr id="25" name="Metin kutusu 24"/>
            <p:cNvSpPr txBox="1"/>
            <p:nvPr/>
          </p:nvSpPr>
          <p:spPr>
            <a:xfrm>
              <a:off x="4008006" y="2026557"/>
              <a:ext cx="2365513" cy="1929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pc="60" dirty="0" smtClean="0">
                  <a:solidFill>
                    <a:schemeClr val="bg1"/>
                  </a:solidFill>
                </a:rPr>
                <a:t>20 10 00</a:t>
              </a:r>
            </a:p>
            <a:p>
              <a:pPr>
                <a:lnSpc>
                  <a:spcPct val="150000"/>
                </a:lnSpc>
              </a:pPr>
              <a:r>
                <a:rPr lang="en-US" spc="60" dirty="0" smtClean="0">
                  <a:solidFill>
                    <a:schemeClr val="bg1"/>
                  </a:solidFill>
                </a:rPr>
                <a:t>21 11 01</a:t>
              </a:r>
            </a:p>
            <a:p>
              <a:pPr>
                <a:lnSpc>
                  <a:spcPct val="150000"/>
                </a:lnSpc>
              </a:pPr>
              <a:r>
                <a:rPr lang="en-US" spc="60" dirty="0" smtClean="0">
                  <a:solidFill>
                    <a:schemeClr val="bg1"/>
                  </a:solidFill>
                </a:rPr>
                <a:t>22 12 02</a:t>
              </a:r>
              <a:endParaRPr lang="tr-TR" spc="6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351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tr-TR" dirty="0" err="1" smtClean="0">
                <a:solidFill>
                  <a:srgbClr val="F44336"/>
                </a:solidFill>
              </a:rPr>
              <a:t>Conclusion</a:t>
            </a:r>
            <a:endParaRPr lang="en" dirty="0">
              <a:solidFill>
                <a:srgbClr val="F44336"/>
              </a:solidFill>
            </a:endParaRPr>
          </a:p>
        </p:txBody>
      </p:sp>
      <p:grpSp>
        <p:nvGrpSpPr>
          <p:cNvPr id="405" name="Shape 405"/>
          <p:cNvGrpSpPr/>
          <p:nvPr/>
        </p:nvGrpSpPr>
        <p:grpSpPr>
          <a:xfrm>
            <a:off x="349678" y="869068"/>
            <a:ext cx="449032" cy="449032"/>
            <a:chOff x="2594050" y="1631825"/>
            <a:chExt cx="439625" cy="439625"/>
          </a:xfrm>
        </p:grpSpPr>
        <p:sp>
          <p:nvSpPr>
            <p:cNvPr id="406" name="Shape 40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1" name="Shape 392"/>
          <p:cNvSpPr txBox="1">
            <a:spLocks/>
          </p:cNvSpPr>
          <p:nvPr/>
        </p:nvSpPr>
        <p:spPr>
          <a:xfrm>
            <a:off x="747192" y="1546830"/>
            <a:ext cx="5506415" cy="22830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342900" indent="-342900">
              <a:spcBef>
                <a:spcPts val="0"/>
              </a:spcBef>
            </a:pPr>
            <a:r>
              <a:rPr lang="en-US" dirty="0" smtClean="0"/>
              <a:t>Description of the simulation</a:t>
            </a:r>
          </a:p>
          <a:p>
            <a:pPr marL="342900" indent="-342900">
              <a:spcBef>
                <a:spcPts val="0"/>
              </a:spcBef>
            </a:pPr>
            <a:r>
              <a:rPr lang="en-US" dirty="0" smtClean="0"/>
              <a:t>Weekly progress</a:t>
            </a:r>
          </a:p>
          <a:p>
            <a:pPr marL="342900" indent="-342900">
              <a:spcBef>
                <a:spcPts val="0"/>
              </a:spcBef>
            </a:pPr>
            <a:r>
              <a:rPr lang="en-US" dirty="0" smtClean="0"/>
              <a:t>Problems encountered</a:t>
            </a:r>
          </a:p>
          <a:p>
            <a:pPr marL="342900" indent="-342900">
              <a:spcBef>
                <a:spcPts val="0"/>
              </a:spcBef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69342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600" dirty="0" smtClean="0">
                <a:solidFill>
                  <a:srgbClr val="FF5722"/>
                </a:solidFill>
              </a:rPr>
              <a:t>Thank </a:t>
            </a:r>
            <a:r>
              <a:rPr lang="en-US" sz="3600" dirty="0">
                <a:solidFill>
                  <a:srgbClr val="FF5722"/>
                </a:solidFill>
              </a:rPr>
              <a:t>you for your interest</a:t>
            </a:r>
            <a:endParaRPr lang="en" sz="3600" dirty="0">
              <a:solidFill>
                <a:srgbClr val="FF5722"/>
              </a:solidFill>
            </a:endParaRPr>
          </a:p>
        </p:txBody>
      </p:sp>
      <p:sp>
        <p:nvSpPr>
          <p:cNvPr id="392" name="Shape 392"/>
          <p:cNvSpPr txBox="1">
            <a:spLocks noGrp="1"/>
          </p:cNvSpPr>
          <p:nvPr>
            <p:ph type="subTitle" idx="4294967295"/>
          </p:nvPr>
        </p:nvSpPr>
        <p:spPr>
          <a:xfrm>
            <a:off x="685800" y="3163925"/>
            <a:ext cx="45314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dirty="0"/>
              <a:t>Any questions?</a:t>
            </a:r>
          </a:p>
        </p:txBody>
      </p:sp>
      <p:grpSp>
        <p:nvGrpSpPr>
          <p:cNvPr id="394" name="Shape 394"/>
          <p:cNvGrpSpPr/>
          <p:nvPr/>
        </p:nvGrpSpPr>
        <p:grpSpPr>
          <a:xfrm>
            <a:off x="785304" y="1555466"/>
            <a:ext cx="462632" cy="462632"/>
            <a:chOff x="1278900" y="2333250"/>
            <a:chExt cx="381175" cy="381175"/>
          </a:xfrm>
        </p:grpSpPr>
        <p:sp>
          <p:nvSpPr>
            <p:cNvPr id="395" name="Shape 395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B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78"/>
          <p:cNvSpPr txBox="1">
            <a:spLocks/>
          </p:cNvSpPr>
          <p:nvPr/>
        </p:nvSpPr>
        <p:spPr>
          <a:xfrm>
            <a:off x="841000" y="6653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" sz="2400" b="1" dirty="0" smtClean="0">
                <a:solidFill>
                  <a:srgbClr val="ECD937"/>
                </a:solidFill>
              </a:rPr>
              <a:t>CONTENT</a:t>
            </a:r>
            <a:endParaRPr lang="en" sz="2400" b="1" dirty="0">
              <a:solidFill>
                <a:srgbClr val="ECD937"/>
              </a:solidFill>
            </a:endParaRPr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00" y="1172431"/>
            <a:ext cx="4756081" cy="3686148"/>
          </a:xfrm>
          <a:prstGeom prst="rect">
            <a:avLst/>
          </a:prstGeom>
        </p:spPr>
      </p:pic>
      <p:sp>
        <p:nvSpPr>
          <p:cNvPr id="12" name="Metin kutusu 11"/>
          <p:cNvSpPr txBox="1"/>
          <p:nvPr/>
        </p:nvSpPr>
        <p:spPr>
          <a:xfrm>
            <a:off x="1459584" y="4022035"/>
            <a:ext cx="3552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Problems E</a:t>
            </a:r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ncountered</a:t>
            </a:r>
            <a:endParaRPr lang="tr-TR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Metin kutusu 12"/>
          <p:cNvSpPr txBox="1"/>
          <p:nvPr/>
        </p:nvSpPr>
        <p:spPr>
          <a:xfrm>
            <a:off x="1459584" y="2736574"/>
            <a:ext cx="2648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Weekly </a:t>
            </a:r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Progress</a:t>
            </a:r>
            <a:endParaRPr lang="tr-TR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Metin kutusu 5"/>
          <p:cNvSpPr txBox="1"/>
          <p:nvPr/>
        </p:nvSpPr>
        <p:spPr>
          <a:xfrm>
            <a:off x="1459584" y="1492837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Description</a:t>
            </a:r>
            <a:endParaRPr 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39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23"/>
          <p:cNvSpPr txBox="1">
            <a:spLocks/>
          </p:cNvSpPr>
          <p:nvPr/>
        </p:nvSpPr>
        <p:spPr>
          <a:xfrm>
            <a:off x="669097" y="2650150"/>
            <a:ext cx="5784711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6000" dirty="0" smtClean="0"/>
              <a:t>Description of</a:t>
            </a:r>
            <a:r>
              <a:rPr lang="en" sz="6000" dirty="0" smtClean="0"/>
              <a:t> </a:t>
            </a:r>
            <a:r>
              <a:rPr lang="en-US" sz="6000" dirty="0" smtClean="0">
                <a:solidFill>
                  <a:srgbClr val="BECC35"/>
                </a:solidFill>
              </a:rPr>
              <a:t>the simulation</a:t>
            </a:r>
            <a:endParaRPr lang="en" sz="6000" dirty="0">
              <a:solidFill>
                <a:srgbClr val="BECC35"/>
              </a:solidFill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75" y="185531"/>
            <a:ext cx="3600000" cy="16618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39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669098" y="499730"/>
            <a:ext cx="6639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 err="1">
                <a:solidFill>
                  <a:srgbClr val="BECC35"/>
                </a:solidFill>
                <a:latin typeface="Montserrat"/>
                <a:sym typeface="Montserrat"/>
              </a:rPr>
              <a:t>Evolution</a:t>
            </a:r>
            <a:r>
              <a:rPr lang="tr-TR" sz="2400" b="1" dirty="0">
                <a:solidFill>
                  <a:srgbClr val="BECC35"/>
                </a:solidFill>
                <a:latin typeface="Montserrat"/>
                <a:sym typeface="Montserrat"/>
              </a:rPr>
              <a:t> Rules</a:t>
            </a:r>
            <a:endParaRPr lang="tr-TR" dirty="0">
              <a:solidFill>
                <a:srgbClr val="BECC35"/>
              </a:solidFill>
            </a:endParaRPr>
          </a:p>
        </p:txBody>
      </p:sp>
      <p:sp>
        <p:nvSpPr>
          <p:cNvPr id="5" name="Shape 392"/>
          <p:cNvSpPr txBox="1">
            <a:spLocks/>
          </p:cNvSpPr>
          <p:nvPr/>
        </p:nvSpPr>
        <p:spPr>
          <a:xfrm>
            <a:off x="669098" y="1240594"/>
            <a:ext cx="5506415" cy="26356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342900" indent="-342900">
              <a:spcBef>
                <a:spcPts val="0"/>
              </a:spcBef>
            </a:pPr>
            <a:r>
              <a:rPr lang="en-US" dirty="0" smtClean="0"/>
              <a:t>Birth</a:t>
            </a:r>
            <a:endParaRPr lang="en-US" dirty="0"/>
          </a:p>
          <a:p>
            <a:pPr marL="342900" indent="-342900">
              <a:spcBef>
                <a:spcPts val="0"/>
              </a:spcBef>
            </a:pPr>
            <a:r>
              <a:rPr lang="en-US" dirty="0" smtClean="0"/>
              <a:t>Survival</a:t>
            </a:r>
            <a:endParaRPr lang="en-US" dirty="0"/>
          </a:p>
          <a:p>
            <a:pPr marL="342900" indent="-342900">
              <a:spcBef>
                <a:spcPts val="0"/>
              </a:spcBef>
            </a:pPr>
            <a:r>
              <a:rPr lang="en-US" dirty="0"/>
              <a:t>Death by loneliness </a:t>
            </a:r>
          </a:p>
          <a:p>
            <a:pPr marL="342900" indent="-342900">
              <a:spcBef>
                <a:spcPts val="0"/>
              </a:spcBef>
            </a:pPr>
            <a:r>
              <a:rPr lang="en-US" dirty="0"/>
              <a:t>Death by overcrowding</a:t>
            </a:r>
          </a:p>
        </p:txBody>
      </p:sp>
      <p:pic>
        <p:nvPicPr>
          <p:cNvPr id="9" name="3 Resim" descr="indir (2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69495" y="2423866"/>
            <a:ext cx="858065" cy="114556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4 Resim" descr="indir (1)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8689" y="2569809"/>
            <a:ext cx="973063" cy="10128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5 Resim" descr="indi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82908" y="3735079"/>
            <a:ext cx="858065" cy="114556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7" name="Düz Ok Bağlayıcısı 6"/>
          <p:cNvCxnSpPr/>
          <p:nvPr/>
        </p:nvCxnSpPr>
        <p:spPr>
          <a:xfrm>
            <a:off x="2007704" y="1484243"/>
            <a:ext cx="1901687" cy="13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ikdörtgen 7"/>
          <p:cNvSpPr/>
          <p:nvPr/>
        </p:nvSpPr>
        <p:spPr>
          <a:xfrm>
            <a:off x="3909391" y="1297441"/>
            <a:ext cx="21948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666666"/>
                </a:solidFill>
                <a:latin typeface="Karla"/>
                <a:ea typeface="Karla"/>
                <a:cs typeface="Karla"/>
              </a:rPr>
              <a:t>3 li</a:t>
            </a:r>
            <a:r>
              <a:rPr lang="tr-TR" sz="2000" dirty="0" smtClean="0">
                <a:solidFill>
                  <a:srgbClr val="666666"/>
                </a:solidFill>
                <a:latin typeface="Karla"/>
                <a:ea typeface="Karla"/>
                <a:cs typeface="Karla"/>
              </a:rPr>
              <a:t>ve</a:t>
            </a:r>
            <a:r>
              <a:rPr lang="tr-TR" dirty="0" smtClean="0"/>
              <a:t> </a:t>
            </a:r>
            <a:r>
              <a:rPr lang="tr-TR" sz="2000" dirty="0" err="1" smtClean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neighbo</a:t>
            </a:r>
            <a:r>
              <a:rPr lang="en-US" sz="2000" dirty="0" smtClean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u</a:t>
            </a:r>
            <a:r>
              <a:rPr lang="tr-TR" sz="2000" dirty="0" err="1" smtClean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rs</a:t>
            </a:r>
            <a:endParaRPr lang="tr-TR" sz="2000" dirty="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12" name="Düz Ok Bağlayıcısı 11"/>
          <p:cNvCxnSpPr/>
          <p:nvPr/>
        </p:nvCxnSpPr>
        <p:spPr>
          <a:xfrm>
            <a:off x="2128467" y="1837442"/>
            <a:ext cx="1901687" cy="13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ikdörtgen 12"/>
          <p:cNvSpPr/>
          <p:nvPr/>
        </p:nvSpPr>
        <p:spPr>
          <a:xfrm>
            <a:off x="4030154" y="1650640"/>
            <a:ext cx="27029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666666"/>
                </a:solidFill>
                <a:latin typeface="Karla"/>
                <a:ea typeface="Karla"/>
                <a:cs typeface="Karla"/>
              </a:rPr>
              <a:t>2 or 3 li</a:t>
            </a:r>
            <a:r>
              <a:rPr lang="tr-TR" sz="2000" dirty="0" smtClean="0">
                <a:solidFill>
                  <a:srgbClr val="666666"/>
                </a:solidFill>
                <a:latin typeface="Karla"/>
                <a:ea typeface="Karla"/>
                <a:cs typeface="Karla"/>
              </a:rPr>
              <a:t>ve</a:t>
            </a:r>
            <a:r>
              <a:rPr lang="tr-TR" dirty="0" smtClean="0"/>
              <a:t> </a:t>
            </a:r>
            <a:r>
              <a:rPr lang="tr-TR" sz="2000" dirty="0" err="1" smtClean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neighbo</a:t>
            </a:r>
            <a:r>
              <a:rPr lang="en-US" sz="2000" dirty="0" smtClean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u</a:t>
            </a:r>
            <a:r>
              <a:rPr lang="tr-TR" sz="2000" dirty="0" err="1" smtClean="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rs</a:t>
            </a:r>
            <a:endParaRPr lang="tr-TR" sz="2000" dirty="0">
              <a:solidFill>
                <a:srgbClr val="666666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74645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39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669098" y="499730"/>
            <a:ext cx="6639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 smtClean="0">
                <a:solidFill>
                  <a:srgbClr val="BECC35"/>
                </a:solidFill>
                <a:latin typeface="Montserrat"/>
                <a:sym typeface="Montserrat"/>
              </a:rPr>
              <a:t>Special </a:t>
            </a:r>
            <a:r>
              <a:rPr lang="tr-TR" sz="2400" b="1" dirty="0" err="1">
                <a:solidFill>
                  <a:srgbClr val="BECC35"/>
                </a:solidFill>
                <a:latin typeface="Montserrat"/>
                <a:sym typeface="Montserrat"/>
              </a:rPr>
              <a:t>Particles</a:t>
            </a:r>
            <a:endParaRPr lang="tr-TR" dirty="0">
              <a:solidFill>
                <a:srgbClr val="BECC35"/>
              </a:solidFill>
            </a:endParaRPr>
          </a:p>
        </p:txBody>
      </p:sp>
      <p:sp>
        <p:nvSpPr>
          <p:cNvPr id="5" name="Shape 392"/>
          <p:cNvSpPr txBox="1">
            <a:spLocks/>
          </p:cNvSpPr>
          <p:nvPr/>
        </p:nvSpPr>
        <p:spPr>
          <a:xfrm>
            <a:off x="669098" y="1240594"/>
            <a:ext cx="5506415" cy="14164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342900" indent="-342900">
              <a:spcBef>
                <a:spcPts val="0"/>
              </a:spcBef>
            </a:pPr>
            <a:r>
              <a:rPr lang="en-US" dirty="0"/>
              <a:t>Particles are placed into simulation area with key Q,W,E,R.</a:t>
            </a:r>
          </a:p>
          <a:p>
            <a:pPr marL="342900" indent="-342900">
              <a:spcBef>
                <a:spcPts val="0"/>
              </a:spcBef>
            </a:pPr>
            <a:r>
              <a:rPr lang="en-US" dirty="0"/>
              <a:t>Key 1,2,4 can be used to rotate a specific particle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15" name="7 İçerik Yer Tutucusu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3629675"/>
              </p:ext>
            </p:extLst>
          </p:nvPr>
        </p:nvGraphicFramePr>
        <p:xfrm>
          <a:off x="1443740" y="2657061"/>
          <a:ext cx="1174103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8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270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O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70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O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70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O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5 Tablo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047177"/>
              </p:ext>
            </p:extLst>
          </p:nvPr>
        </p:nvGraphicFramePr>
        <p:xfrm>
          <a:off x="4566588" y="2657061"/>
          <a:ext cx="1174104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3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270">
                <a:tc>
                  <a:txBody>
                    <a:bodyPr/>
                    <a:lstStyle/>
                    <a:p>
                      <a:r>
                        <a:rPr lang="tr-TR" dirty="0" smtClean="0"/>
                        <a:t> 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O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70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O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O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70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O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O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6 Tablo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169558"/>
              </p:ext>
            </p:extLst>
          </p:nvPr>
        </p:nvGraphicFramePr>
        <p:xfrm>
          <a:off x="1443740" y="3938668"/>
          <a:ext cx="1174104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3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270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70"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O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70">
                <a:tc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7 Tablo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77537"/>
              </p:ext>
            </p:extLst>
          </p:nvPr>
        </p:nvGraphicFramePr>
        <p:xfrm>
          <a:off x="4566588" y="3938668"/>
          <a:ext cx="1174104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1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3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270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O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70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O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O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O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70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O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Shape 392"/>
          <p:cNvSpPr txBox="1">
            <a:spLocks/>
          </p:cNvSpPr>
          <p:nvPr/>
        </p:nvSpPr>
        <p:spPr>
          <a:xfrm>
            <a:off x="1138804" y="2842007"/>
            <a:ext cx="304936" cy="5445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20" name="Shape 392"/>
          <p:cNvSpPr txBox="1">
            <a:spLocks/>
          </p:cNvSpPr>
          <p:nvPr/>
        </p:nvSpPr>
        <p:spPr>
          <a:xfrm>
            <a:off x="1138804" y="4123614"/>
            <a:ext cx="304936" cy="5445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dirty="0"/>
              <a:t>E</a:t>
            </a:r>
          </a:p>
        </p:txBody>
      </p:sp>
      <p:sp>
        <p:nvSpPr>
          <p:cNvPr id="21" name="Shape 392"/>
          <p:cNvSpPr txBox="1">
            <a:spLocks/>
          </p:cNvSpPr>
          <p:nvPr/>
        </p:nvSpPr>
        <p:spPr>
          <a:xfrm>
            <a:off x="4241774" y="2842007"/>
            <a:ext cx="304936" cy="5445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dirty="0"/>
              <a:t>W</a:t>
            </a:r>
          </a:p>
        </p:txBody>
      </p:sp>
      <p:sp>
        <p:nvSpPr>
          <p:cNvPr id="22" name="Shape 392"/>
          <p:cNvSpPr txBox="1">
            <a:spLocks/>
          </p:cNvSpPr>
          <p:nvPr/>
        </p:nvSpPr>
        <p:spPr>
          <a:xfrm>
            <a:off x="4241774" y="4123614"/>
            <a:ext cx="304936" cy="5445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37787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39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669098" y="499730"/>
            <a:ext cx="6639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 smtClean="0">
                <a:solidFill>
                  <a:srgbClr val="BECC35"/>
                </a:solidFill>
                <a:latin typeface="Montserrat"/>
                <a:sym typeface="Montserrat"/>
              </a:rPr>
              <a:t>Special </a:t>
            </a:r>
            <a:r>
              <a:rPr lang="tr-TR" sz="2400" b="1" dirty="0" err="1" smtClean="0">
                <a:solidFill>
                  <a:srgbClr val="BECC35"/>
                </a:solidFill>
                <a:latin typeface="Montserrat"/>
                <a:sym typeface="Montserrat"/>
              </a:rPr>
              <a:t>Particles</a:t>
            </a:r>
            <a:endParaRPr lang="tr-TR" dirty="0">
              <a:solidFill>
                <a:srgbClr val="BECC35"/>
              </a:solidFill>
            </a:endParaRPr>
          </a:p>
        </p:txBody>
      </p:sp>
      <p:sp>
        <p:nvSpPr>
          <p:cNvPr id="5" name="Shape 392"/>
          <p:cNvSpPr txBox="1">
            <a:spLocks/>
          </p:cNvSpPr>
          <p:nvPr/>
        </p:nvSpPr>
        <p:spPr>
          <a:xfrm>
            <a:off x="669098" y="1240594"/>
            <a:ext cx="6222032" cy="14164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dirty="0"/>
              <a:t>Generate ;</a:t>
            </a:r>
          </a:p>
          <a:p>
            <a:pPr marL="342900" indent="-342900">
              <a:spcBef>
                <a:spcPts val="0"/>
              </a:spcBef>
            </a:pPr>
            <a:r>
              <a:rPr lang="en-US" dirty="0"/>
              <a:t>New random particle : Key T</a:t>
            </a:r>
          </a:p>
          <a:p>
            <a:pPr marL="342900" indent="-342900">
              <a:spcBef>
                <a:spcPts val="0"/>
              </a:spcBef>
            </a:pPr>
            <a:r>
              <a:rPr lang="en-US" dirty="0"/>
              <a:t>New random and place randomly  particle: Key Y</a:t>
            </a:r>
          </a:p>
          <a:p>
            <a:pPr marL="342900" indent="-342900">
              <a:spcBef>
                <a:spcPts val="0"/>
              </a:spcBef>
            </a:pPr>
            <a:r>
              <a:rPr lang="en-US" dirty="0"/>
              <a:t>Next step : Key SPACE</a:t>
            </a:r>
          </a:p>
          <a:p>
            <a:pPr marL="342900" indent="-342900">
              <a:spcBef>
                <a:spcPts val="0"/>
              </a:spcBef>
            </a:pPr>
            <a:r>
              <a:rPr lang="en-US" dirty="0"/>
              <a:t>Cell deletion : Key 3</a:t>
            </a:r>
          </a:p>
          <a:p>
            <a:pPr marL="342900" indent="-342900">
              <a:spcBef>
                <a:spcPts val="0"/>
              </a:spcBef>
            </a:pPr>
            <a:r>
              <a:rPr lang="en-US" dirty="0"/>
              <a:t>Clear screen : Key 0</a:t>
            </a:r>
          </a:p>
        </p:txBody>
      </p:sp>
    </p:spTree>
    <p:extLst>
      <p:ext uri="{BB962C8B-B14F-4D97-AF65-F5344CB8AC3E}">
        <p14:creationId xmlns:p14="http://schemas.microsoft.com/office/powerpoint/2010/main" val="320976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ctrTitle" idx="4294967295"/>
          </p:nvPr>
        </p:nvSpPr>
        <p:spPr>
          <a:xfrm>
            <a:off x="669098" y="2650150"/>
            <a:ext cx="52514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tr-TR" sz="6000" dirty="0" err="1"/>
              <a:t>Weekly</a:t>
            </a:r>
            <a:r>
              <a:rPr lang="en" sz="6000" dirty="0" smtClean="0"/>
              <a:t> </a:t>
            </a:r>
            <a:r>
              <a:rPr lang="tr-TR" sz="6000" dirty="0">
                <a:solidFill>
                  <a:srgbClr val="F44336"/>
                </a:solidFill>
              </a:rPr>
              <a:t>PROGRESS</a:t>
            </a:r>
            <a:endParaRPr lang="en" sz="6000" dirty="0">
              <a:solidFill>
                <a:srgbClr val="F4433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297" y="4129469"/>
            <a:ext cx="1013422" cy="1013422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492" y="4129469"/>
            <a:ext cx="1013422" cy="1013422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687" y="4128861"/>
            <a:ext cx="1011313" cy="1014639"/>
          </a:xfrm>
          <a:prstGeom prst="rect">
            <a:avLst/>
          </a:prstGeom>
        </p:spPr>
      </p:pic>
      <p:sp>
        <p:nvSpPr>
          <p:cNvPr id="3" name="Dikdörtgen 2"/>
          <p:cNvSpPr/>
          <p:nvPr/>
        </p:nvSpPr>
        <p:spPr>
          <a:xfrm>
            <a:off x="669098" y="499730"/>
            <a:ext cx="6639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b="1" dirty="0">
                <a:solidFill>
                  <a:srgbClr val="999999"/>
                </a:solidFill>
                <a:latin typeface="Montserrat"/>
                <a:sym typeface="Montserrat"/>
              </a:rPr>
              <a:t>How did we do</a:t>
            </a:r>
            <a:r>
              <a:rPr lang="en" sz="2400" b="1" dirty="0" smtClean="0">
                <a:solidFill>
                  <a:srgbClr val="999999"/>
                </a:solidFill>
                <a:latin typeface="Montserrat"/>
                <a:sym typeface="Montserrat"/>
              </a:rPr>
              <a:t> in the </a:t>
            </a:r>
            <a:r>
              <a:rPr lang="en" sz="2400" b="1" dirty="0">
                <a:solidFill>
                  <a:srgbClr val="F44336"/>
                </a:solidFill>
                <a:latin typeface="Montserrat"/>
                <a:sym typeface="Montserrat"/>
              </a:rPr>
              <a:t>first</a:t>
            </a:r>
            <a:r>
              <a:rPr lang="en" sz="2400" b="1" dirty="0" smtClean="0">
                <a:solidFill>
                  <a:srgbClr val="F44336"/>
                </a:solidFill>
                <a:latin typeface="Montserrat"/>
                <a:sym typeface="Montserrat"/>
              </a:rPr>
              <a:t> </a:t>
            </a:r>
            <a:r>
              <a:rPr lang="en" sz="2400" b="1" dirty="0">
                <a:solidFill>
                  <a:srgbClr val="F44336"/>
                </a:solidFill>
                <a:latin typeface="Montserrat"/>
                <a:sym typeface="Montserrat"/>
              </a:rPr>
              <a:t>week</a:t>
            </a:r>
            <a:r>
              <a:rPr lang="en-US" sz="2400" b="1" dirty="0" smtClean="0">
                <a:solidFill>
                  <a:srgbClr val="999999"/>
                </a:solidFill>
                <a:latin typeface="Montserrat"/>
                <a:sym typeface="Montserrat"/>
              </a:rPr>
              <a:t>?</a:t>
            </a:r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1139687" y="132521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10" name="Shape 392"/>
          <p:cNvSpPr txBox="1">
            <a:spLocks/>
          </p:cNvSpPr>
          <p:nvPr/>
        </p:nvSpPr>
        <p:spPr>
          <a:xfrm>
            <a:off x="669098" y="1240594"/>
            <a:ext cx="5506415" cy="26356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dirty="0" smtClean="0"/>
              <a:t>We </a:t>
            </a:r>
            <a:r>
              <a:rPr lang="tr-TR" dirty="0" err="1" smtClean="0"/>
              <a:t>determine</a:t>
            </a:r>
            <a:r>
              <a:rPr lang="en-US" dirty="0" smtClean="0"/>
              <a:t>d;</a:t>
            </a:r>
            <a:r>
              <a:rPr lang="tr-TR" dirty="0" smtClean="0"/>
              <a:t> </a:t>
            </a:r>
            <a:endParaRPr lang="en-US" dirty="0" smtClean="0"/>
          </a:p>
          <a:p>
            <a:pPr marL="342900" indent="-342900">
              <a:spcBef>
                <a:spcPts val="0"/>
              </a:spcBef>
            </a:pPr>
            <a:r>
              <a:rPr lang="tr-TR" dirty="0" err="1" smtClean="0"/>
              <a:t>what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do</a:t>
            </a:r>
            <a:r>
              <a:rPr lang="en-US" dirty="0" smtClean="0"/>
              <a:t> ?</a:t>
            </a:r>
          </a:p>
          <a:p>
            <a:pPr marL="342900" indent="-342900">
              <a:spcBef>
                <a:spcPts val="0"/>
              </a:spcBef>
            </a:pPr>
            <a:r>
              <a:rPr lang="en-US" dirty="0" smtClean="0"/>
              <a:t>how </a:t>
            </a:r>
            <a:r>
              <a:rPr lang="en-US" dirty="0"/>
              <a:t>to start </a:t>
            </a:r>
            <a:r>
              <a:rPr lang="en-US" dirty="0" smtClean="0"/>
              <a:t>?</a:t>
            </a:r>
          </a:p>
          <a:p>
            <a:pPr marL="342900" indent="-342900">
              <a:spcBef>
                <a:spcPts val="0"/>
              </a:spcBef>
            </a:pPr>
            <a:r>
              <a:rPr lang="en-US" dirty="0" smtClean="0"/>
              <a:t>what </a:t>
            </a:r>
            <a:r>
              <a:rPr lang="en-US" dirty="0"/>
              <a:t>to search </a:t>
            </a:r>
            <a:r>
              <a:rPr lang="en-US" dirty="0" smtClean="0"/>
              <a:t>?</a:t>
            </a:r>
          </a:p>
          <a:p>
            <a:pPr marL="342900" indent="-342900">
              <a:spcBef>
                <a:spcPts val="0"/>
              </a:spcBef>
            </a:pPr>
            <a:r>
              <a:rPr lang="en-US" dirty="0" smtClean="0"/>
              <a:t>what </a:t>
            </a:r>
            <a:r>
              <a:rPr lang="en-US" dirty="0"/>
              <a:t>to </a:t>
            </a:r>
            <a:r>
              <a:rPr lang="en-US" dirty="0" smtClean="0"/>
              <a:t>use ?</a:t>
            </a:r>
          </a:p>
          <a:p>
            <a:pPr>
              <a:spcBef>
                <a:spcPts val="0"/>
              </a:spcBef>
              <a:buNone/>
            </a:pPr>
            <a:r>
              <a:rPr lang="en-US" dirty="0"/>
              <a:t>we </a:t>
            </a:r>
            <a:r>
              <a:rPr lang="en-US" dirty="0" smtClean="0"/>
              <a:t>started to;</a:t>
            </a:r>
            <a:endParaRPr lang="en-US" dirty="0" smtClean="0"/>
          </a:p>
          <a:p>
            <a:pPr marL="342900" indent="-342900">
              <a:spcBef>
                <a:spcPts val="0"/>
              </a:spcBef>
            </a:pPr>
            <a:r>
              <a:rPr lang="en-US" dirty="0" smtClean="0"/>
              <a:t>Learn function and procedures,</a:t>
            </a:r>
          </a:p>
          <a:p>
            <a:pPr marL="342900" indent="-342900">
              <a:spcBef>
                <a:spcPts val="0"/>
              </a:spcBef>
            </a:pPr>
            <a:r>
              <a:rPr lang="en-US" dirty="0" smtClean="0"/>
              <a:t>Print screen and basic operations.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/>
          <p:cNvSpPr/>
          <p:nvPr/>
        </p:nvSpPr>
        <p:spPr>
          <a:xfrm>
            <a:off x="669098" y="499730"/>
            <a:ext cx="66394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b="1" dirty="0">
                <a:solidFill>
                  <a:srgbClr val="999999"/>
                </a:solidFill>
                <a:latin typeface="Montserrat"/>
                <a:sym typeface="Montserrat"/>
              </a:rPr>
              <a:t>How did we do</a:t>
            </a:r>
            <a:r>
              <a:rPr lang="en" sz="2400" b="1" dirty="0" smtClean="0">
                <a:solidFill>
                  <a:srgbClr val="999999"/>
                </a:solidFill>
                <a:latin typeface="Montserrat"/>
                <a:sym typeface="Montserrat"/>
              </a:rPr>
              <a:t> in the </a:t>
            </a:r>
            <a:r>
              <a:rPr lang="en" sz="2400" b="1" dirty="0" smtClean="0">
                <a:solidFill>
                  <a:srgbClr val="F44336"/>
                </a:solidFill>
                <a:latin typeface="Montserrat"/>
                <a:sym typeface="Montserrat"/>
              </a:rPr>
              <a:t>second week</a:t>
            </a:r>
            <a:r>
              <a:rPr lang="en-US" sz="2400" b="1" dirty="0" smtClean="0">
                <a:solidFill>
                  <a:srgbClr val="999999"/>
                </a:solidFill>
                <a:latin typeface="Montserrat"/>
                <a:sym typeface="Montserrat"/>
              </a:rPr>
              <a:t>?</a:t>
            </a:r>
            <a:endParaRPr lang="tr-TR" dirty="0"/>
          </a:p>
        </p:txBody>
      </p:sp>
      <p:sp>
        <p:nvSpPr>
          <p:cNvPr id="8" name="Metin kutusu 7"/>
          <p:cNvSpPr txBox="1"/>
          <p:nvPr/>
        </p:nvSpPr>
        <p:spPr>
          <a:xfrm>
            <a:off x="1139687" y="132521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r-TR" dirty="0"/>
          </a:p>
        </p:txBody>
      </p:sp>
      <p:sp>
        <p:nvSpPr>
          <p:cNvPr id="10" name="Shape 392"/>
          <p:cNvSpPr txBox="1">
            <a:spLocks/>
          </p:cNvSpPr>
          <p:nvPr/>
        </p:nvSpPr>
        <p:spPr>
          <a:xfrm>
            <a:off x="669098" y="1240595"/>
            <a:ext cx="5506415" cy="11646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dirty="0" smtClean="0"/>
              <a:t>We started;</a:t>
            </a:r>
            <a:r>
              <a:rPr lang="tr-TR" dirty="0" smtClean="0"/>
              <a:t> </a:t>
            </a:r>
            <a:endParaRPr lang="en-US" dirty="0" smtClean="0"/>
          </a:p>
          <a:p>
            <a:pPr marL="342900" indent="-342900">
              <a:spcBef>
                <a:spcPts val="0"/>
              </a:spcBef>
            </a:pPr>
            <a:r>
              <a:rPr lang="en-US" dirty="0"/>
              <a:t>learn more </a:t>
            </a:r>
            <a:r>
              <a:rPr lang="en-US" dirty="0" smtClean="0"/>
              <a:t>complex contents</a:t>
            </a:r>
          </a:p>
          <a:p>
            <a:pPr marL="342900" indent="-342900">
              <a:spcBef>
                <a:spcPts val="0"/>
              </a:spcBef>
            </a:pPr>
            <a:r>
              <a:rPr lang="en-US" dirty="0" smtClean="0"/>
              <a:t>figure </a:t>
            </a:r>
            <a:r>
              <a:rPr lang="en-US" dirty="0"/>
              <a:t>out some </a:t>
            </a:r>
            <a:r>
              <a:rPr lang="en-US" dirty="0" smtClean="0"/>
              <a:t>reliable methods</a:t>
            </a:r>
          </a:p>
        </p:txBody>
      </p:sp>
      <p:pic>
        <p:nvPicPr>
          <p:cNvPr id="9" name="İçerik Yer Tutucusu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324" y="3876261"/>
            <a:ext cx="965268" cy="84014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79661">
            <a:off x="5950493" y="4178626"/>
            <a:ext cx="881278" cy="66705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00685">
            <a:off x="7969757" y="4136438"/>
            <a:ext cx="835798" cy="6917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" name="Shape 392"/>
          <p:cNvSpPr txBox="1">
            <a:spLocks/>
          </p:cNvSpPr>
          <p:nvPr/>
        </p:nvSpPr>
        <p:spPr>
          <a:xfrm>
            <a:off x="669098" y="2630069"/>
            <a:ext cx="5506415" cy="11646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dirty="0"/>
              <a:t>This week also </a:t>
            </a:r>
            <a:r>
              <a:rPr lang="en-US" dirty="0" smtClean="0"/>
              <a:t>was the </a:t>
            </a:r>
            <a:r>
              <a:rPr lang="en-US" dirty="0"/>
              <a:t>week where </a:t>
            </a:r>
            <a:r>
              <a:rPr lang="en-US" dirty="0" smtClean="0"/>
              <a:t>we individually learnt </a:t>
            </a:r>
            <a:r>
              <a:rPr lang="en-US" dirty="0"/>
              <a:t>so much stuff from each other.</a:t>
            </a:r>
          </a:p>
        </p:txBody>
      </p:sp>
    </p:spTree>
    <p:extLst>
      <p:ext uri="{BB962C8B-B14F-4D97-AF65-F5344CB8AC3E}">
        <p14:creationId xmlns:p14="http://schemas.microsoft.com/office/powerpoint/2010/main" val="330999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359</Words>
  <Application>Microsoft Office PowerPoint</Application>
  <PresentationFormat>Ekran Gösterisi (16:9)</PresentationFormat>
  <Paragraphs>93</Paragraphs>
  <Slides>17</Slides>
  <Notes>17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1" baseType="lpstr">
      <vt:lpstr>Montserrat</vt:lpstr>
      <vt:lpstr>Karla</vt:lpstr>
      <vt:lpstr>Arial</vt:lpstr>
      <vt:lpstr>Arvirargus template</vt:lpstr>
      <vt:lpstr>  Life Simulation</vt:lpstr>
      <vt:lpstr>PowerPoint Sunusu</vt:lpstr>
      <vt:lpstr>PowerPoint Sunusu</vt:lpstr>
      <vt:lpstr>PowerPoint Sunusu</vt:lpstr>
      <vt:lpstr>PowerPoint Sunusu</vt:lpstr>
      <vt:lpstr>PowerPoint Sunusu</vt:lpstr>
      <vt:lpstr>Weekly PROGRESS</vt:lpstr>
      <vt:lpstr>PowerPoint Sunusu</vt:lpstr>
      <vt:lpstr>PowerPoint Sunusu</vt:lpstr>
      <vt:lpstr>PowerPoint Sunusu</vt:lpstr>
      <vt:lpstr>Evaluation</vt:lpstr>
      <vt:lpstr>PowerPoint Sunusu</vt:lpstr>
      <vt:lpstr>How did we rotate a specific particle?</vt:lpstr>
      <vt:lpstr>How did we rotate a specific particle?</vt:lpstr>
      <vt:lpstr>Our Solution</vt:lpstr>
      <vt:lpstr>Conclusion</vt:lpstr>
      <vt:lpstr>Thank you for your interest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Simulation</dc:title>
  <dc:creator>Oğuz Kağan EREN</dc:creator>
  <cp:lastModifiedBy>Oğuz Kağan EREN</cp:lastModifiedBy>
  <cp:revision>28</cp:revision>
  <dcterms:modified xsi:type="dcterms:W3CDTF">2016-12-30T07:12:06Z</dcterms:modified>
</cp:coreProperties>
</file>